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294" r:id="rId3"/>
    <p:sldId id="295" r:id="rId4"/>
    <p:sldId id="297" r:id="rId5"/>
    <p:sldId id="298" r:id="rId6"/>
    <p:sldId id="299" r:id="rId7"/>
    <p:sldId id="300" r:id="rId8"/>
    <p:sldId id="303" r:id="rId9"/>
    <p:sldId id="305" r:id="rId10"/>
    <p:sldId id="301" r:id="rId11"/>
    <p:sldId id="302" r:id="rId12"/>
    <p:sldId id="304" r:id="rId13"/>
  </p:sldIdLst>
  <p:sldSz cx="9144000" cy="6858000" type="screen4x3"/>
  <p:notesSz cx="6797675" cy="9926638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C6C6C"/>
    <a:srgbClr val="9B9B9B"/>
    <a:srgbClr val="7B7B7B"/>
    <a:srgbClr val="A8A8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46" autoAdjust="0"/>
  </p:normalViewPr>
  <p:slideViewPr>
    <p:cSldViewPr>
      <p:cViewPr varScale="1">
        <p:scale>
          <a:sx n="70" d="100"/>
          <a:sy n="70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cfs02\CHCHEarthquake\Post%20Compulsory\Earthquake%20recovery\PC%20Education%20Futures%20Group\Meeting%203\school%20leaver%20indicato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cfs02\CHCHEarthquake\Post%20Compulsory\Earthquake%20recovery\PC%20Education%20Futures%20Group\Meeting%203\school%20leaver%20indicato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cfs02\CHCHEarthquake\Post%20Compulsory\Earthquake%20recovery\PC%20Education%20Futures%20Group\Meeting%203\school%20leaver%20indicato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cfs02\CHCHEarthquake\Post%20Compulsory\Earthquake%20recovery\PC%20Education%20Futures%20Group\Meeting%203\school%20leaver%20indicator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cfs02\CHCHEarthquake\Post%20Compulsory\Earthquake%20recovery\Data%20and%20background%20analysis\NEET%20data%20for%20Canterbury%20June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>
        <c:manualLayout>
          <c:layoutTarget val="inner"/>
          <c:xMode val="edge"/>
          <c:yMode val="edge"/>
          <c:x val="0"/>
          <c:y val="6.1847822677736031E-2"/>
          <c:w val="0.65220144356955423"/>
          <c:h val="0.89928542476422091"/>
        </c:manualLayout>
      </c:layout>
      <c:pieChart>
        <c:varyColors val="1"/>
        <c:ser>
          <c:idx val="0"/>
          <c:order val="0"/>
          <c:cat>
            <c:strRef>
              <c:f>Graphs!$D$5:$F$5</c:f>
              <c:strCache>
                <c:ptCount val="3"/>
                <c:pt idx="0">
                  <c:v>No attainment</c:v>
                </c:pt>
                <c:pt idx="1">
                  <c:v>Lower than level 2</c:v>
                </c:pt>
                <c:pt idx="2">
                  <c:v>Other</c:v>
                </c:pt>
              </c:strCache>
            </c:strRef>
          </c:cat>
          <c:val>
            <c:numRef>
              <c:f>Graphs!$D$6:$F$6</c:f>
              <c:numCache>
                <c:formatCode>General</c:formatCode>
                <c:ptCount val="3"/>
                <c:pt idx="0">
                  <c:v>146</c:v>
                </c:pt>
                <c:pt idx="1">
                  <c:v>1531</c:v>
                </c:pt>
                <c:pt idx="2">
                  <c:v>3994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autoTitleDeleted val="1"/>
    <c:plotArea>
      <c:layout>
        <c:manualLayout>
          <c:layoutTarget val="inner"/>
          <c:xMode val="edge"/>
          <c:yMode val="edge"/>
          <c:x val="0.13490507436570429"/>
          <c:y val="0.18604367162438029"/>
          <c:w val="0.86509492563429624"/>
          <c:h val="0.5872816418780985"/>
        </c:manualLayout>
      </c:layout>
      <c:barChart>
        <c:barDir val="col"/>
        <c:grouping val="clustered"/>
        <c:ser>
          <c:idx val="0"/>
          <c:order val="0"/>
          <c:cat>
            <c:multiLvlStrRef>
              <c:f>Graphs!$J$28:$M$29</c:f>
              <c:multiLvlStrCache>
                <c:ptCount val="4"/>
                <c:lvl>
                  <c:pt idx="0">
                    <c:v>No tertiary</c:v>
                  </c:pt>
                  <c:pt idx="1">
                    <c:v>YG/YT</c:v>
                  </c:pt>
                  <c:pt idx="2">
                    <c:v>No tertiary</c:v>
                  </c:pt>
                  <c:pt idx="3">
                    <c:v>YG/YT</c:v>
                  </c:pt>
                </c:lvl>
                <c:lvl>
                  <c:pt idx="0">
                    <c:v>% of all leavers</c:v>
                  </c:pt>
                  <c:pt idx="2">
                    <c:v>% of no attainment leavers</c:v>
                  </c:pt>
                </c:lvl>
              </c:multiLvlStrCache>
            </c:multiLvlStrRef>
          </c:cat>
          <c:val>
            <c:numRef>
              <c:f>Graphs!$J$30:$M$30</c:f>
              <c:numCache>
                <c:formatCode>0%</c:formatCode>
                <c:ptCount val="4"/>
                <c:pt idx="0">
                  <c:v>0.3752361325777091</c:v>
                </c:pt>
                <c:pt idx="1">
                  <c:v>5.2893697406835034E-2</c:v>
                </c:pt>
                <c:pt idx="2">
                  <c:v>0.61967833491012336</c:v>
                </c:pt>
                <c:pt idx="3">
                  <c:v>0.20340586565752136</c:v>
                </c:pt>
              </c:numCache>
            </c:numRef>
          </c:val>
        </c:ser>
        <c:dLbls>
          <c:showVal val="1"/>
        </c:dLbls>
        <c:gapWidth val="75"/>
        <c:axId val="67312256"/>
        <c:axId val="67322240"/>
      </c:barChart>
      <c:catAx>
        <c:axId val="67312256"/>
        <c:scaling>
          <c:orientation val="minMax"/>
        </c:scaling>
        <c:axPos val="b"/>
        <c:majorTickMark val="none"/>
        <c:tickLblPos val="nextTo"/>
        <c:crossAx val="67322240"/>
        <c:crosses val="autoZero"/>
        <c:auto val="1"/>
        <c:lblAlgn val="ctr"/>
        <c:lblOffset val="100"/>
      </c:catAx>
      <c:valAx>
        <c:axId val="67322240"/>
        <c:scaling>
          <c:orientation val="minMax"/>
        </c:scaling>
        <c:axPos val="l"/>
        <c:numFmt formatCode="0%" sourceLinked="1"/>
        <c:majorTickMark val="none"/>
        <c:tickLblPos val="nextTo"/>
        <c:crossAx val="6731225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NZ"/>
  <c:chart>
    <c:autoTitleDeleted val="1"/>
    <c:plotArea>
      <c:layout>
        <c:manualLayout>
          <c:layoutTarget val="inner"/>
          <c:xMode val="edge"/>
          <c:yMode val="edge"/>
          <c:x val="0.18538908794438844"/>
          <c:y val="2.0499108734402853E-2"/>
          <c:w val="0.81461091205561165"/>
          <c:h val="0.76619759428467193"/>
        </c:manualLayout>
      </c:layout>
      <c:barChart>
        <c:barDir val="col"/>
        <c:grouping val="clustered"/>
        <c:ser>
          <c:idx val="0"/>
          <c:order val="0"/>
          <c:tx>
            <c:strRef>
              <c:f>Graphs!$J$58</c:f>
              <c:strCache>
                <c:ptCount val="1"/>
                <c:pt idx="0">
                  <c:v>Degree education in 2010</c:v>
                </c:pt>
              </c:strCache>
            </c:strRef>
          </c:tx>
          <c:cat>
            <c:strRef>
              <c:f>Graphs!$K$57:$L$57</c:f>
              <c:strCache>
                <c:ptCount val="2"/>
                <c:pt idx="0">
                  <c:v>% of all leavers</c:v>
                </c:pt>
                <c:pt idx="1">
                  <c:v>% of NCEA 3 leavers</c:v>
                </c:pt>
              </c:strCache>
            </c:strRef>
          </c:cat>
          <c:val>
            <c:numRef>
              <c:f>Graphs!$K$58:$L$58</c:f>
              <c:numCache>
                <c:formatCode>0%</c:formatCode>
                <c:ptCount val="2"/>
                <c:pt idx="0">
                  <c:v>0.32543362527906611</c:v>
                </c:pt>
                <c:pt idx="1">
                  <c:v>0.6097946287519751</c:v>
                </c:pt>
              </c:numCache>
            </c:numRef>
          </c:val>
        </c:ser>
        <c:dLbls>
          <c:showVal val="1"/>
        </c:dLbls>
        <c:gapWidth val="75"/>
        <c:axId val="67329408"/>
        <c:axId val="67335296"/>
      </c:barChart>
      <c:catAx>
        <c:axId val="67329408"/>
        <c:scaling>
          <c:orientation val="minMax"/>
        </c:scaling>
        <c:axPos val="b"/>
        <c:majorTickMark val="none"/>
        <c:tickLblPos val="nextTo"/>
        <c:crossAx val="67335296"/>
        <c:crosses val="autoZero"/>
        <c:auto val="1"/>
        <c:lblAlgn val="ctr"/>
        <c:lblOffset val="100"/>
      </c:catAx>
      <c:valAx>
        <c:axId val="67335296"/>
        <c:scaling>
          <c:orientation val="minMax"/>
        </c:scaling>
        <c:axPos val="l"/>
        <c:numFmt formatCode="0%" sourceLinked="1"/>
        <c:majorTickMark val="none"/>
        <c:tickLblPos val="nextTo"/>
        <c:crossAx val="67329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016969102309125"/>
          <c:y val="0.92476426230418884"/>
          <c:w val="0.6196602915433248"/>
          <c:h val="7.5235737695811572E-2"/>
        </c:manualLayout>
      </c:layout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>
        <c:manualLayout>
          <c:layoutTarget val="inner"/>
          <c:xMode val="edge"/>
          <c:yMode val="edge"/>
          <c:x val="8.802857976086334E-2"/>
          <c:y val="4.9382716049382769E-2"/>
          <c:w val="0.88187882764654446"/>
          <c:h val="0.8054423058228829"/>
        </c:manualLayout>
      </c:layout>
      <c:barChart>
        <c:barDir val="col"/>
        <c:grouping val="clustered"/>
        <c:ser>
          <c:idx val="0"/>
          <c:order val="0"/>
          <c:cat>
            <c:multiLvlStrRef>
              <c:f>Graphs!$J$72:$O$73</c:f>
              <c:multiLvlStrCache>
                <c:ptCount val="6"/>
                <c:lvl>
                  <c:pt idx="0">
                    <c:v>CPIT</c:v>
                  </c:pt>
                  <c:pt idx="1">
                    <c:v>UC</c:v>
                  </c:pt>
                  <c:pt idx="2">
                    <c:v>LU</c:v>
                  </c:pt>
                  <c:pt idx="3">
                    <c:v>CPIT</c:v>
                  </c:pt>
                  <c:pt idx="4">
                    <c:v>UC</c:v>
                  </c:pt>
                  <c:pt idx="5">
                    <c:v>LU</c:v>
                  </c:pt>
                </c:lvl>
                <c:lvl>
                  <c:pt idx="0">
                    <c:v>Course completion rates</c:v>
                  </c:pt>
                  <c:pt idx="3">
                    <c:v>Qualification completions</c:v>
                  </c:pt>
                </c:lvl>
              </c:multiLvlStrCache>
            </c:multiLvlStrRef>
          </c:cat>
          <c:val>
            <c:numRef>
              <c:f>Graphs!$J$74:$O$74</c:f>
              <c:numCache>
                <c:formatCode>0%</c:formatCode>
                <c:ptCount val="6"/>
                <c:pt idx="0">
                  <c:v>0.81</c:v>
                </c:pt>
                <c:pt idx="1">
                  <c:v>0.85000000000000031</c:v>
                </c:pt>
                <c:pt idx="2">
                  <c:v>0.81</c:v>
                </c:pt>
                <c:pt idx="3">
                  <c:v>0.63000000000000034</c:v>
                </c:pt>
                <c:pt idx="4">
                  <c:v>0.66000000000000036</c:v>
                </c:pt>
                <c:pt idx="5">
                  <c:v>0.68</c:v>
                </c:pt>
              </c:numCache>
            </c:numRef>
          </c:val>
        </c:ser>
        <c:dLbls>
          <c:showVal val="1"/>
        </c:dLbls>
        <c:gapWidth val="75"/>
        <c:axId val="67380352"/>
        <c:axId val="67381888"/>
      </c:barChart>
      <c:catAx>
        <c:axId val="67380352"/>
        <c:scaling>
          <c:orientation val="minMax"/>
        </c:scaling>
        <c:axPos val="b"/>
        <c:majorTickMark val="none"/>
        <c:tickLblPos val="nextTo"/>
        <c:crossAx val="67381888"/>
        <c:crosses val="autoZero"/>
        <c:auto val="1"/>
        <c:lblAlgn val="ctr"/>
        <c:lblOffset val="100"/>
      </c:catAx>
      <c:valAx>
        <c:axId val="67381888"/>
        <c:scaling>
          <c:orientation val="minMax"/>
        </c:scaling>
        <c:axPos val="l"/>
        <c:numFmt formatCode="0%" sourceLinked="1"/>
        <c:majorTickMark val="none"/>
        <c:tickLblPos val="nextTo"/>
        <c:crossAx val="673803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NZ"/>
  <c:chart>
    <c:plotArea>
      <c:layout/>
      <c:barChart>
        <c:barDir val="col"/>
        <c:grouping val="clustered"/>
        <c:ser>
          <c:idx val="0"/>
          <c:order val="0"/>
          <c:tx>
            <c:strRef>
              <c:f>'NZ pivot'!$D$19</c:f>
              <c:strCache>
                <c:ptCount val="1"/>
                <c:pt idx="0">
                  <c:v>Employed - no formal study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'NZ pivot'!$E$16:$L$18</c:f>
              <c:multiLvlStrCache>
                <c:ptCount val="8"/>
                <c:lvl>
                  <c:pt idx="0">
                    <c:v>NZ</c:v>
                  </c:pt>
                  <c:pt idx="1">
                    <c:v>Canterbury</c:v>
                  </c:pt>
                  <c:pt idx="2">
                    <c:v>NZ</c:v>
                  </c:pt>
                  <c:pt idx="3">
                    <c:v>Canterbury</c:v>
                  </c:pt>
                  <c:pt idx="4">
                    <c:v>NZ</c:v>
                  </c:pt>
                  <c:pt idx="5">
                    <c:v>Canterbury</c:v>
                  </c:pt>
                  <c:pt idx="6">
                    <c:v>NZ</c:v>
                  </c:pt>
                  <c:pt idx="7">
                    <c:v>Canterbury</c:v>
                  </c:pt>
                </c:lvl>
                <c:lvl>
                  <c:pt idx="0">
                    <c:v>2010</c:v>
                  </c:pt>
                  <c:pt idx="2">
                    <c:v>2011</c:v>
                  </c:pt>
                  <c:pt idx="4">
                    <c:v>2010</c:v>
                  </c:pt>
                  <c:pt idx="6">
                    <c:v>2011</c:v>
                  </c:pt>
                </c:lvl>
                <c:lvl>
                  <c:pt idx="0">
                    <c:v>15-19</c:v>
                  </c:pt>
                  <c:pt idx="4">
                    <c:v>20-24</c:v>
                  </c:pt>
                </c:lvl>
              </c:multiLvlStrCache>
            </c:multiLvlStrRef>
          </c:cat>
          <c:val>
            <c:numRef>
              <c:f>'NZ pivot'!$E$19:$L$19</c:f>
              <c:numCache>
                <c:formatCode>0.0%</c:formatCode>
                <c:ptCount val="8"/>
                <c:pt idx="0">
                  <c:v>0.13559850374064839</c:v>
                </c:pt>
                <c:pt idx="1">
                  <c:v>0.24155844155844175</c:v>
                </c:pt>
                <c:pt idx="2">
                  <c:v>0.13531457477078718</c:v>
                </c:pt>
                <c:pt idx="3">
                  <c:v>0.23277909738717348</c:v>
                </c:pt>
                <c:pt idx="4">
                  <c:v>0.45407835581246014</c:v>
                </c:pt>
                <c:pt idx="5">
                  <c:v>0.47865168539325864</c:v>
                </c:pt>
                <c:pt idx="6">
                  <c:v>0.45324634979807377</c:v>
                </c:pt>
                <c:pt idx="7">
                  <c:v>0.46825396825396831</c:v>
                </c:pt>
              </c:numCache>
            </c:numRef>
          </c:val>
        </c:ser>
        <c:ser>
          <c:idx val="1"/>
          <c:order val="1"/>
          <c:tx>
            <c:strRef>
              <c:f>'NZ pivot'!$D$20</c:f>
              <c:strCache>
                <c:ptCount val="1"/>
                <c:pt idx="0">
                  <c:v>Employed -  formal tertiary study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'NZ pivot'!$E$16:$L$18</c:f>
              <c:multiLvlStrCache>
                <c:ptCount val="8"/>
                <c:lvl>
                  <c:pt idx="0">
                    <c:v>NZ</c:v>
                  </c:pt>
                  <c:pt idx="1">
                    <c:v>Canterbury</c:v>
                  </c:pt>
                  <c:pt idx="2">
                    <c:v>NZ</c:v>
                  </c:pt>
                  <c:pt idx="3">
                    <c:v>Canterbury</c:v>
                  </c:pt>
                  <c:pt idx="4">
                    <c:v>NZ</c:v>
                  </c:pt>
                  <c:pt idx="5">
                    <c:v>Canterbury</c:v>
                  </c:pt>
                  <c:pt idx="6">
                    <c:v>NZ</c:v>
                  </c:pt>
                  <c:pt idx="7">
                    <c:v>Canterbury</c:v>
                  </c:pt>
                </c:lvl>
                <c:lvl>
                  <c:pt idx="0">
                    <c:v>2010</c:v>
                  </c:pt>
                  <c:pt idx="2">
                    <c:v>2011</c:v>
                  </c:pt>
                  <c:pt idx="4">
                    <c:v>2010</c:v>
                  </c:pt>
                  <c:pt idx="6">
                    <c:v>2011</c:v>
                  </c:pt>
                </c:lvl>
                <c:lvl>
                  <c:pt idx="0">
                    <c:v>15-19</c:v>
                  </c:pt>
                  <c:pt idx="4">
                    <c:v>20-24</c:v>
                  </c:pt>
                </c:lvl>
              </c:multiLvlStrCache>
            </c:multiLvlStrRef>
          </c:cat>
          <c:val>
            <c:numRef>
              <c:f>'NZ pivot'!$E$20:$L$20</c:f>
              <c:numCache>
                <c:formatCode>0.0%</c:formatCode>
                <c:ptCount val="8"/>
                <c:pt idx="0">
                  <c:v>0.10910224438902748</c:v>
                </c:pt>
                <c:pt idx="1">
                  <c:v>9.8701298701298748E-2</c:v>
                </c:pt>
                <c:pt idx="2">
                  <c:v>7.6509642744230152E-2</c:v>
                </c:pt>
                <c:pt idx="3">
                  <c:v>9.7387173396674576E-2</c:v>
                </c:pt>
                <c:pt idx="4">
                  <c:v>0.15895953757225451</c:v>
                </c:pt>
                <c:pt idx="5">
                  <c:v>0.19325842696629225</c:v>
                </c:pt>
                <c:pt idx="6">
                  <c:v>0.19229574401988195</c:v>
                </c:pt>
                <c:pt idx="7">
                  <c:v>0.16402116402116404</c:v>
                </c:pt>
              </c:numCache>
            </c:numRef>
          </c:val>
        </c:ser>
        <c:ser>
          <c:idx val="2"/>
          <c:order val="2"/>
          <c:tx>
            <c:strRef>
              <c:f>'NZ pivot'!$D$21</c:f>
              <c:strCache>
                <c:ptCount val="1"/>
                <c:pt idx="0">
                  <c:v>NEET</c:v>
                </c:pt>
              </c:strCache>
            </c:strRef>
          </c:tx>
          <c:spPr>
            <a:solidFill>
              <a:schemeClr val="tx1"/>
            </a:solidFill>
          </c:spPr>
          <c:cat>
            <c:multiLvlStrRef>
              <c:f>'NZ pivot'!$E$16:$L$18</c:f>
              <c:multiLvlStrCache>
                <c:ptCount val="8"/>
                <c:lvl>
                  <c:pt idx="0">
                    <c:v>NZ</c:v>
                  </c:pt>
                  <c:pt idx="1">
                    <c:v>Canterbury</c:v>
                  </c:pt>
                  <c:pt idx="2">
                    <c:v>NZ</c:v>
                  </c:pt>
                  <c:pt idx="3">
                    <c:v>Canterbury</c:v>
                  </c:pt>
                  <c:pt idx="4">
                    <c:v>NZ</c:v>
                  </c:pt>
                  <c:pt idx="5">
                    <c:v>Canterbury</c:v>
                  </c:pt>
                  <c:pt idx="6">
                    <c:v>NZ</c:v>
                  </c:pt>
                  <c:pt idx="7">
                    <c:v>Canterbury</c:v>
                  </c:pt>
                </c:lvl>
                <c:lvl>
                  <c:pt idx="0">
                    <c:v>2010</c:v>
                  </c:pt>
                  <c:pt idx="2">
                    <c:v>2011</c:v>
                  </c:pt>
                  <c:pt idx="4">
                    <c:v>2010</c:v>
                  </c:pt>
                  <c:pt idx="6">
                    <c:v>2011</c:v>
                  </c:pt>
                </c:lvl>
                <c:lvl>
                  <c:pt idx="0">
                    <c:v>15-19</c:v>
                  </c:pt>
                  <c:pt idx="4">
                    <c:v>20-24</c:v>
                  </c:pt>
                </c:lvl>
              </c:multiLvlStrCache>
            </c:multiLvlStrRef>
          </c:cat>
          <c:val>
            <c:numRef>
              <c:f>'NZ pivot'!$E$21:$L$21</c:f>
              <c:numCache>
                <c:formatCode>0.0%</c:formatCode>
                <c:ptCount val="8"/>
                <c:pt idx="0">
                  <c:v>7.5748129675810474E-2</c:v>
                </c:pt>
                <c:pt idx="1">
                  <c:v>8.0519480519480546E-2</c:v>
                </c:pt>
                <c:pt idx="2">
                  <c:v>7.556117609864052E-2</c:v>
                </c:pt>
                <c:pt idx="3">
                  <c:v>5.2256532066508314E-2</c:v>
                </c:pt>
                <c:pt idx="4">
                  <c:v>0.11624919717405265</c:v>
                </c:pt>
                <c:pt idx="5">
                  <c:v>0.10561797752808995</c:v>
                </c:pt>
                <c:pt idx="6">
                  <c:v>0.10593351972662322</c:v>
                </c:pt>
                <c:pt idx="7">
                  <c:v>0.12169312169312173</c:v>
                </c:pt>
              </c:numCache>
            </c:numRef>
          </c:val>
        </c:ser>
        <c:axId val="67424256"/>
        <c:axId val="67425792"/>
      </c:barChart>
      <c:catAx>
        <c:axId val="67424256"/>
        <c:scaling>
          <c:orientation val="minMax"/>
        </c:scaling>
        <c:axPos val="b"/>
        <c:tickLblPos val="nextTo"/>
        <c:crossAx val="67425792"/>
        <c:crosses val="autoZero"/>
        <c:auto val="1"/>
        <c:lblAlgn val="ctr"/>
        <c:lblOffset val="100"/>
      </c:catAx>
      <c:valAx>
        <c:axId val="67425792"/>
        <c:scaling>
          <c:orientation val="minMax"/>
        </c:scaling>
        <c:axPos val="l"/>
        <c:majorGridlines/>
        <c:numFmt formatCode="0%" sourceLinked="0"/>
        <c:tickLblPos val="nextTo"/>
        <c:crossAx val="67424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83100C-C640-4845-9655-CE03AB32B74E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585E43-2D61-44C4-8DE3-64E7FDAEE40C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E5EC4-54F5-473C-AD0B-49B3F8BC5337}" type="slidenum">
              <a:rPr lang="en-NZ"/>
              <a:pPr/>
              <a:t>1</a:t>
            </a:fld>
            <a:endParaRPr lang="en-NZ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D2B29-9F1C-4EE5-BEC3-100675FC7B85}" type="slidenum">
              <a:rPr lang="en-NZ"/>
              <a:pPr/>
              <a:t>2</a:t>
            </a:fld>
            <a:endParaRPr lang="en-NZ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5035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6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4725" y="2286000"/>
            <a:ext cx="7331075" cy="1143000"/>
          </a:xfrm>
        </p:spPr>
        <p:txBody>
          <a:bodyPr/>
          <a:lstStyle>
            <a:lvl1pPr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4725" y="5865813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C6C6C"/>
                </a:solidFill>
              </a:defRPr>
            </a:lvl1pPr>
          </a:lstStyle>
          <a:p>
            <a:fld id="{F79C86C1-BCBA-47F9-912A-9297F4769B65}" type="datetime6">
              <a:rPr lang="en-NZ"/>
              <a:pPr/>
              <a:t>August 11</a:t>
            </a:fld>
            <a:endParaRPr lang="en-NZ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74725" y="3957638"/>
            <a:ext cx="6400800" cy="457200"/>
          </a:xfrm>
        </p:spPr>
        <p:txBody>
          <a:bodyPr/>
          <a:lstStyle>
            <a:lvl1pPr marL="0" indent="0"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292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292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2011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2011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9525"/>
            <a:ext cx="91535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ＭＳ Ｐゴシック" pitchFamily="1" charset="-128"/>
        </a:defRPr>
      </a:lvl9pPr>
    </p:titleStyle>
    <p:bodyStyle>
      <a:lvl1pPr marL="4763" indent="-4763" algn="l" defTabSz="14732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373063" algn="l" defTabSz="1473200" rtl="0" eaLnBrk="1" fontAlgn="base" hangingPunct="1">
        <a:spcBef>
          <a:spcPct val="80000"/>
        </a:spcBef>
        <a:spcAft>
          <a:spcPct val="0"/>
        </a:spcAft>
        <a:buClr>
          <a:srgbClr val="CC0000"/>
        </a:buClr>
        <a:buSzPct val="80000"/>
        <a:buFont typeface="Zapf Dingbats" pitchFamily="1" charset="2"/>
        <a:buChar char=""/>
        <a:defRPr sz="2000">
          <a:solidFill>
            <a:schemeClr val="tx1"/>
          </a:solidFill>
          <a:latin typeface="+mn-lt"/>
          <a:ea typeface="+mn-ea"/>
        </a:defRPr>
      </a:lvl2pPr>
      <a:lvl3pPr marL="987425" indent="-228600" algn="l" defTabSz="1473200" rtl="0" eaLnBrk="1" fontAlgn="base" hangingPunct="1"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406525" indent="-228600" algn="l" defTabSz="1473200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825625" indent="-2286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282825" indent="-2286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740025" indent="-2286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97225" indent="-2286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54425" indent="-2286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fld id="{050DDC7E-259D-459F-AEF3-33BF1B3FD35A}" type="datetime6">
              <a:rPr lang="en-NZ"/>
              <a:pPr/>
              <a:t>August 11</a:t>
            </a:fld>
            <a:endParaRPr lang="en-NZ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Youth Landscape in the Christchurch region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5486400" cy="566738"/>
          </a:xfrm>
        </p:spPr>
        <p:txBody>
          <a:bodyPr/>
          <a:lstStyle/>
          <a:p>
            <a:r>
              <a:rPr lang="en-NZ" dirty="0" smtClean="0"/>
              <a:t>Tertiary performance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</p:nvPr>
        </p:nvGraphicFramePr>
        <p:xfrm>
          <a:off x="1115616" y="2492896"/>
          <a:ext cx="54864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99592" y="1268761"/>
            <a:ext cx="7128792" cy="1594283"/>
          </a:xfrm>
        </p:spPr>
        <p:txBody>
          <a:bodyPr/>
          <a:lstStyle/>
          <a:p>
            <a:pPr lvl="1"/>
            <a:r>
              <a:rPr lang="en-NZ" sz="2000" dirty="0" smtClean="0"/>
              <a:t>In provider-based training, we are similar to the rest of NZ</a:t>
            </a:r>
          </a:p>
          <a:p>
            <a:pPr lvl="1"/>
            <a:r>
              <a:rPr lang="en-NZ" sz="2000" dirty="0" smtClean="0"/>
              <a:t>But industry training completion rates are high – whereas most metropolitan areas have low completion rates</a:t>
            </a:r>
          </a:p>
          <a:p>
            <a:pPr lvl="1"/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 the labour market</a:t>
            </a:r>
            <a:endParaRPr lang="en-N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26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 Christchurch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24206"/>
          </a:xfrm>
        </p:spPr>
        <p:txBody>
          <a:bodyPr/>
          <a:lstStyle/>
          <a:p>
            <a:pPr lvl="1"/>
            <a:r>
              <a:rPr lang="en-NZ" dirty="0" smtClean="0"/>
              <a:t>The 15-19 year olds tended to stay in education in 2011</a:t>
            </a:r>
          </a:p>
          <a:p>
            <a:pPr lvl="1"/>
            <a:r>
              <a:rPr lang="en-NZ" dirty="0" smtClean="0"/>
              <a:t>But among the 20-24 year olds: </a:t>
            </a:r>
          </a:p>
          <a:p>
            <a:pPr lvl="2"/>
            <a:r>
              <a:rPr lang="en-NZ" dirty="0" smtClean="0"/>
              <a:t>a large number left the region – many for overseas</a:t>
            </a:r>
          </a:p>
          <a:p>
            <a:pPr lvl="2"/>
            <a:r>
              <a:rPr lang="en-NZ" dirty="0" smtClean="0"/>
              <a:t>a high proportion of </a:t>
            </a:r>
            <a:r>
              <a:rPr lang="en-NZ" dirty="0" err="1" smtClean="0"/>
              <a:t>NEETs</a:t>
            </a:r>
            <a:r>
              <a:rPr lang="en-NZ" dirty="0" smtClean="0"/>
              <a:t> – while the NEET rate fell nationally</a:t>
            </a:r>
          </a:p>
          <a:p>
            <a:pPr lvl="1"/>
            <a:r>
              <a:rPr lang="en-NZ" dirty="0" smtClean="0"/>
              <a:t>To achieve our goal, we need to capitalise on the opportunities provided by new initiatives, while getting better performance from established services</a:t>
            </a:r>
          </a:p>
          <a:p>
            <a:pPr lvl="2"/>
            <a:r>
              <a:rPr lang="en-NZ" dirty="0" smtClean="0"/>
              <a:t>Youth Guarantee and vocational pathways</a:t>
            </a:r>
          </a:p>
          <a:p>
            <a:pPr lvl="2"/>
            <a:r>
              <a:rPr lang="en-NZ" dirty="0" smtClean="0"/>
              <a:t>Trades Academies</a:t>
            </a:r>
          </a:p>
          <a:p>
            <a:pPr lvl="2"/>
            <a:r>
              <a:rPr lang="en-NZ" dirty="0" smtClean="0"/>
              <a:t>Youth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4862870"/>
          </a:xfrm>
        </p:spPr>
        <p:txBody>
          <a:bodyPr/>
          <a:lstStyle/>
          <a:p>
            <a:pPr lvl="1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builds social and human capital and creates knowledge.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supplies skills to the economy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provides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with the skills they need to participate in the workforce. 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cs typeface="+mn-cs"/>
              </a:rPr>
              <a:t>So there are public and individual returns to education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 returns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come from educating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youth. </a:t>
            </a:r>
          </a:p>
          <a:p>
            <a:pPr lvl="2"/>
            <a:r>
              <a:rPr lang="en-GB" dirty="0" smtClean="0"/>
              <a:t>The human capital gains from educating older people are lower and of shorter duration</a:t>
            </a:r>
          </a:p>
          <a:p>
            <a:pPr lvl="2"/>
            <a:r>
              <a:rPr lang="en-GB" dirty="0" smtClean="0"/>
              <a:t>Unemployment </a:t>
            </a:r>
            <a:r>
              <a:rPr lang="en-GB" dirty="0"/>
              <a:t>is disproportionately borne by the young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So the costs of getting it wrong for youth are high.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cs typeface="+mn-cs"/>
              </a:rPr>
              <a:t>So we have a particular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focus on youth.  And youth transitions is a key focus for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41632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the region faces change – in the economy  and socially.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Risk of greater levels of disengagement from the education system and from the labour market.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this presentation looks at the youth landscape in the Christchurch region now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a look at what there is ...</a:t>
            </a:r>
            <a:endParaRPr lang="en-N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N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the system offer for young people</a:t>
            </a:r>
            <a:endParaRPr lang="en-NZ" dirty="0"/>
          </a:p>
        </p:txBody>
      </p:sp>
      <p:pic>
        <p:nvPicPr>
          <p:cNvPr id="154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136904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923877"/>
          </a:xfrm>
        </p:spPr>
        <p:txBody>
          <a:bodyPr/>
          <a:lstStyle/>
          <a:p>
            <a:pPr lvl="1"/>
            <a:r>
              <a:rPr lang="en-NZ" dirty="0" smtClean="0"/>
              <a:t>So how are we doing across the education system?</a:t>
            </a:r>
          </a:p>
          <a:p>
            <a:pPr lvl="1"/>
            <a:r>
              <a:rPr lang="en-NZ" dirty="0" smtClean="0"/>
              <a:t>We look at school leaver achievement and destinations and at tertiary education</a:t>
            </a:r>
          </a:p>
          <a:p>
            <a:pPr lvl="1"/>
            <a:r>
              <a:rPr lang="en-NZ" dirty="0" smtClean="0"/>
              <a:t>And what  is happening to young people in the labour market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2009 Christchurch school </a:t>
            </a:r>
            <a:r>
              <a:rPr lang="en-NZ" dirty="0" smtClean="0"/>
              <a:t>leaver achievement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261884"/>
          </a:xfrm>
        </p:spPr>
        <p:txBody>
          <a:bodyPr/>
          <a:lstStyle/>
          <a:p>
            <a:pPr lvl="1"/>
            <a:r>
              <a:rPr lang="en-NZ" dirty="0" smtClean="0"/>
              <a:t>Between 5,500 and 6,000 leavers each year</a:t>
            </a:r>
          </a:p>
          <a:p>
            <a:pPr lvl="1"/>
            <a:r>
              <a:rPr lang="en-NZ" dirty="0" smtClean="0"/>
              <a:t>About 30% don’t get to level 2 – the minimum for labour market recognition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899592" y="2852936"/>
          <a:ext cx="457200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2009 Christchurch school </a:t>
            </a:r>
            <a:r>
              <a:rPr lang="en-NZ" dirty="0" smtClean="0"/>
              <a:t>leaver destinations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3814192" cy="340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148064" y="2276872"/>
          <a:ext cx="3063627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School leaver achievement and destinations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3908762"/>
          </a:xfrm>
        </p:spPr>
        <p:txBody>
          <a:bodyPr/>
          <a:lstStyle/>
          <a:p>
            <a:pPr lvl="1"/>
            <a:r>
              <a:rPr lang="en-NZ" dirty="0" smtClean="0"/>
              <a:t>Big variations between schools</a:t>
            </a:r>
          </a:p>
          <a:p>
            <a:pPr lvl="1"/>
            <a:r>
              <a:rPr lang="en-NZ" dirty="0" smtClean="0"/>
              <a:t>Examples ....</a:t>
            </a:r>
          </a:p>
          <a:p>
            <a:pPr lvl="2"/>
            <a:r>
              <a:rPr lang="en-NZ" dirty="0" smtClean="0"/>
              <a:t>In one school, only half of the 2009 leavers had NCEA 2 or higher</a:t>
            </a:r>
          </a:p>
          <a:p>
            <a:pPr lvl="2"/>
            <a:r>
              <a:rPr lang="en-NZ" dirty="0" smtClean="0"/>
              <a:t>And 15% had no achievement</a:t>
            </a:r>
          </a:p>
          <a:p>
            <a:pPr lvl="2"/>
            <a:r>
              <a:rPr lang="en-NZ" dirty="0" smtClean="0"/>
              <a:t>And of the no achievement leavers, 83% took no further education on leaving school</a:t>
            </a:r>
          </a:p>
          <a:p>
            <a:pPr lvl="2"/>
            <a:r>
              <a:rPr lang="en-NZ" dirty="0" smtClean="0"/>
              <a:t>Meaning very high risk to those people</a:t>
            </a:r>
          </a:p>
          <a:p>
            <a:pPr lvl="2"/>
            <a:r>
              <a:rPr lang="en-NZ" dirty="0" smtClean="0"/>
              <a:t>And one school saw only a third of its level 3 leavers go on to degrees</a:t>
            </a:r>
          </a:p>
          <a:p>
            <a:pPr lvl="2"/>
            <a:r>
              <a:rPr lang="en-NZ" dirty="0" smtClean="0"/>
              <a:t>Against 61% across the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School achievement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231654"/>
          </a:xfrm>
        </p:spPr>
        <p:txBody>
          <a:bodyPr/>
          <a:lstStyle/>
          <a:p>
            <a:pPr lvl="1"/>
            <a:r>
              <a:rPr lang="en-NZ" dirty="0" smtClean="0"/>
              <a:t>And big disparities between ethnic groups</a:t>
            </a:r>
          </a:p>
          <a:p>
            <a:pPr lvl="1"/>
            <a:r>
              <a:rPr lang="en-NZ" dirty="0" smtClean="0"/>
              <a:t>In 2009, Maori were five times as likely as Asians to leave school with no qualifications</a:t>
            </a:r>
          </a:p>
          <a:p>
            <a:pPr lvl="1"/>
            <a:r>
              <a:rPr lang="en-NZ" dirty="0" smtClean="0"/>
              <a:t>And </a:t>
            </a:r>
            <a:r>
              <a:rPr lang="en-NZ" dirty="0" err="1" smtClean="0"/>
              <a:t>Pasifika</a:t>
            </a:r>
            <a:r>
              <a:rPr lang="en-NZ" dirty="0" smtClean="0"/>
              <a:t> twice as likely</a:t>
            </a:r>
          </a:p>
          <a:p>
            <a:pPr lvl="1"/>
            <a:r>
              <a:rPr lang="en-NZ" dirty="0" smtClean="0"/>
              <a:t>Asians were twice as likely as Maori to leave with level 2+ and 50% more likely than </a:t>
            </a:r>
            <a:r>
              <a:rPr lang="en-NZ" dirty="0" err="1" smtClean="0"/>
              <a:t>Pasifika</a:t>
            </a:r>
            <a:endParaRPr lang="en-NZ" dirty="0" smtClean="0"/>
          </a:p>
          <a:p>
            <a:pPr lvl="1"/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E-MASTER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808080"/>
      </a:folHlink>
    </a:clrScheme>
    <a:fontScheme name="MOE-MASTER-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E-MASTER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-MASTER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-MASTER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-MASTER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-MASTER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-MASTER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-MASTER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-MASTER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-MASTER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-MASTER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-MASTER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-MASTER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MOE-MASTER-TEMPLATE</Template>
  <TotalTime>357</TotalTime>
  <Words>470</Words>
  <Application>Microsoft Office PowerPoint</Application>
  <PresentationFormat>On-screen Show (4:3)</PresentationFormat>
  <Paragraphs>52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MOE-MASTER-TEMPLATE</vt:lpstr>
      <vt:lpstr>The Youth Landscape in the Christchurch region</vt:lpstr>
      <vt:lpstr>Slide 2</vt:lpstr>
      <vt:lpstr>Slide 3</vt:lpstr>
      <vt:lpstr>What the system offer for young people</vt:lpstr>
      <vt:lpstr>Slide 5</vt:lpstr>
      <vt:lpstr>2009 Christchurch school leaver achievement</vt:lpstr>
      <vt:lpstr>2009 Christchurch school leaver destinations</vt:lpstr>
      <vt:lpstr>School leaver achievement and destinations</vt:lpstr>
      <vt:lpstr>School achievement</vt:lpstr>
      <vt:lpstr>Tertiary performance</vt:lpstr>
      <vt:lpstr>In the labour market</vt:lpstr>
      <vt:lpstr>In Christchurch ...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smythr</dc:creator>
  <cp:lastModifiedBy>smythr</cp:lastModifiedBy>
  <cp:revision>33</cp:revision>
  <dcterms:created xsi:type="dcterms:W3CDTF">2011-08-24T22:18:13Z</dcterms:created>
  <dcterms:modified xsi:type="dcterms:W3CDTF">2011-08-25T19:42:38Z</dcterms:modified>
</cp:coreProperties>
</file>